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69" r:id="rId1"/>
  </p:sldMasterIdLst>
  <p:notesMasterIdLst>
    <p:notesMasterId r:id="rId12"/>
  </p:notesMasterIdLst>
  <p:sldIdLst>
    <p:sldId id="256" r:id="rId2"/>
    <p:sldId id="267" r:id="rId3"/>
    <p:sldId id="257" r:id="rId4"/>
    <p:sldId id="268" r:id="rId5"/>
    <p:sldId id="265" r:id="rId6"/>
    <p:sldId id="266" r:id="rId7"/>
    <p:sldId id="271" r:id="rId8"/>
    <p:sldId id="272" r:id="rId9"/>
    <p:sldId id="269" r:id="rId10"/>
    <p:sldId id="263" r:id="rId11"/>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2" autoAdjust="0"/>
    <p:restoredTop sz="79758" autoAdjust="0"/>
  </p:normalViewPr>
  <p:slideViewPr>
    <p:cSldViewPr snapToGrid="0">
      <p:cViewPr varScale="1">
        <p:scale>
          <a:sx n="91" d="100"/>
          <a:sy n="91" d="100"/>
        </p:scale>
        <p:origin x="1350"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5C9B8120-B6E8-4061-9D9A-F1A299C53FA5}" type="datetimeFigureOut">
              <a:rPr lang="en-US" smtClean="0"/>
              <a:t>1/30/2023</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A8259C49-AC68-4636-AF2B-B70C84575271}" type="slidenum">
              <a:rPr lang="en-US" smtClean="0"/>
              <a:t>‹#›</a:t>
            </a:fld>
            <a:endParaRPr lang="en-US"/>
          </a:p>
        </p:txBody>
      </p:sp>
    </p:spTree>
    <p:extLst>
      <p:ext uri="{BB962C8B-B14F-4D97-AF65-F5344CB8AC3E}">
        <p14:creationId xmlns:p14="http://schemas.microsoft.com/office/powerpoint/2010/main" val="248947050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8259C49-AC68-4636-AF2B-B70C84575271}" type="slidenum">
              <a:rPr lang="en-US" smtClean="0"/>
              <a:t>2</a:t>
            </a:fld>
            <a:endParaRPr lang="en-US"/>
          </a:p>
        </p:txBody>
      </p:sp>
    </p:spTree>
    <p:extLst>
      <p:ext uri="{BB962C8B-B14F-4D97-AF65-F5344CB8AC3E}">
        <p14:creationId xmlns:p14="http://schemas.microsoft.com/office/powerpoint/2010/main" val="193822592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8259C49-AC68-4636-AF2B-B70C84575271}" type="slidenum">
              <a:rPr lang="en-US" smtClean="0"/>
              <a:t>3</a:t>
            </a:fld>
            <a:endParaRPr lang="en-US"/>
          </a:p>
        </p:txBody>
      </p:sp>
    </p:spTree>
    <p:extLst>
      <p:ext uri="{BB962C8B-B14F-4D97-AF65-F5344CB8AC3E}">
        <p14:creationId xmlns:p14="http://schemas.microsoft.com/office/powerpoint/2010/main" val="85632139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a:t>
            </a:r>
            <a:r>
              <a:rPr lang="en-US" baseline="0" dirty="0"/>
              <a:t> reporting requirement will help inform whether or not the staff and supervisor qualifications need to change. </a:t>
            </a:r>
            <a:endParaRPr lang="en-US" dirty="0"/>
          </a:p>
        </p:txBody>
      </p:sp>
      <p:sp>
        <p:nvSpPr>
          <p:cNvPr id="4" name="Slide Number Placeholder 3"/>
          <p:cNvSpPr>
            <a:spLocks noGrp="1"/>
          </p:cNvSpPr>
          <p:nvPr>
            <p:ph type="sldNum" sz="quarter" idx="10"/>
          </p:nvPr>
        </p:nvSpPr>
        <p:spPr/>
        <p:txBody>
          <a:bodyPr/>
          <a:lstStyle/>
          <a:p>
            <a:fld id="{A8259C49-AC68-4636-AF2B-B70C84575271}" type="slidenum">
              <a:rPr lang="en-US" smtClean="0"/>
              <a:t>5</a:t>
            </a:fld>
            <a:endParaRPr lang="en-US"/>
          </a:p>
        </p:txBody>
      </p:sp>
    </p:spTree>
    <p:extLst>
      <p:ext uri="{BB962C8B-B14F-4D97-AF65-F5344CB8AC3E}">
        <p14:creationId xmlns:p14="http://schemas.microsoft.com/office/powerpoint/2010/main" val="178223641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8259C49-AC68-4636-AF2B-B70C84575271}" type="slidenum">
              <a:rPr lang="en-US" smtClean="0"/>
              <a:t>6</a:t>
            </a:fld>
            <a:endParaRPr lang="en-US"/>
          </a:p>
        </p:txBody>
      </p:sp>
    </p:spTree>
    <p:extLst>
      <p:ext uri="{BB962C8B-B14F-4D97-AF65-F5344CB8AC3E}">
        <p14:creationId xmlns:p14="http://schemas.microsoft.com/office/powerpoint/2010/main" val="9760569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1/30/2023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3692717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48A87A34-81AB-432B-8DAE-1953F412C126}" type="datetimeFigureOut">
              <a:rPr lang="en-US" smtClean="0"/>
              <a:pPr/>
              <a:t>1/30/2023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34940324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48A87A34-81AB-432B-8DAE-1953F412C126}" type="datetimeFigureOut">
              <a:rPr lang="en-US" smtClean="0"/>
              <a:pPr/>
              <a:t>1/30/2023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307401372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48A87A34-81AB-432B-8DAE-1953F412C126}" type="datetimeFigureOut">
              <a:rPr lang="en-US" smtClean="0"/>
              <a:pPr/>
              <a:t>1/30/2023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150954641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48A87A34-81AB-432B-8DAE-1953F412C126}" type="datetimeFigureOut">
              <a:rPr lang="en-US" smtClean="0"/>
              <a:pPr/>
              <a:t>1/30/2023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39276959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48A87A34-81AB-432B-8DAE-1953F412C126}" type="datetimeFigureOut">
              <a:rPr lang="en-US" smtClean="0"/>
              <a:pPr/>
              <a:t>1/30/2023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246751666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1/30/2023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79043675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pPr/>
              <a:t>1/30/2023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4373309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1/30/2023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197686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48A87A34-81AB-432B-8DAE-1953F412C126}" type="datetimeFigureOut">
              <a:rPr lang="en-US" smtClean="0"/>
              <a:pPr/>
              <a:t>1/30/2023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3564275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smtClean="0"/>
              <a:t>1/30/2023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9153381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smtClean="0"/>
              <a:t>1/30/2023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900639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smtClean="0"/>
              <a:t>1/30/2023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0445175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smtClean="0"/>
              <a:t>1/30/2023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5747276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smtClean="0"/>
              <a:t>1/30/2023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7192541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smtClean="0"/>
              <a:t>1/30/2023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40971931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48A87A34-81AB-432B-8DAE-1953F412C126}" type="datetimeFigureOut">
              <a:rPr lang="en-US" smtClean="0"/>
              <a:pPr/>
              <a:t>1/30/2023</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3826395569"/>
      </p:ext>
    </p:extLst>
  </p:cSld>
  <p:clrMap bg1="lt1" tx1="dk1" bg2="lt2" tx2="dk2" accent1="accent1" accent2="accent2" accent3="accent3" accent4="accent4" accent5="accent5" accent6="accent6" hlink="hlink" folHlink="folHlink"/>
  <p:sldLayoutIdLst>
    <p:sldLayoutId id="2147483670" r:id="rId1"/>
    <p:sldLayoutId id="2147483671" r:id="rId2"/>
    <p:sldLayoutId id="2147483672" r:id="rId3"/>
    <p:sldLayoutId id="2147483673" r:id="rId4"/>
    <p:sldLayoutId id="2147483674" r:id="rId5"/>
    <p:sldLayoutId id="2147483675" r:id="rId6"/>
    <p:sldLayoutId id="2147483676" r:id="rId7"/>
    <p:sldLayoutId id="2147483677" r:id="rId8"/>
    <p:sldLayoutId id="2147483678" r:id="rId9"/>
    <p:sldLayoutId id="2147483679" r:id="rId10"/>
    <p:sldLayoutId id="2147483680" r:id="rId11"/>
    <p:sldLayoutId id="2147483681" r:id="rId12"/>
    <p:sldLayoutId id="2147483682" r:id="rId13"/>
    <p:sldLayoutId id="2147483683" r:id="rId14"/>
    <p:sldLayoutId id="2147483684" r:id="rId15"/>
    <p:sldLayoutId id="2147483685"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www.dds.ca.gov/services/coordinated-family-support-service/"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003305"/>
            <a:ext cx="9448800" cy="1825096"/>
          </a:xfrm>
        </p:spPr>
        <p:txBody>
          <a:bodyPr/>
          <a:lstStyle/>
          <a:p>
            <a:pPr algn="ctr"/>
            <a:r>
              <a:rPr lang="en-US" b="1" dirty="0"/>
              <a:t>COORDINATED FAMILY SUPPORTS (CFS)</a:t>
            </a:r>
          </a:p>
        </p:txBody>
      </p:sp>
      <p:sp>
        <p:nvSpPr>
          <p:cNvPr id="3" name="Subtitle 2"/>
          <p:cNvSpPr>
            <a:spLocks noGrp="1"/>
          </p:cNvSpPr>
          <p:nvPr>
            <p:ph type="subTitle" idx="1"/>
          </p:nvPr>
        </p:nvSpPr>
        <p:spPr>
          <a:xfrm>
            <a:off x="1371600" y="2971276"/>
            <a:ext cx="9448800" cy="2529411"/>
          </a:xfrm>
        </p:spPr>
        <p:txBody>
          <a:bodyPr>
            <a:normAutofit/>
          </a:bodyPr>
          <a:lstStyle/>
          <a:p>
            <a:pPr algn="ctr"/>
            <a:endParaRPr lang="en-US" dirty="0"/>
          </a:p>
          <a:p>
            <a:pPr algn="ctr"/>
            <a:endParaRPr lang="en-US" dirty="0"/>
          </a:p>
          <a:p>
            <a:pPr algn="ctr"/>
            <a:r>
              <a:rPr lang="en-US" dirty="0">
                <a:solidFill>
                  <a:schemeClr val="tx1"/>
                </a:solidFill>
              </a:rPr>
              <a:t>Presented By </a:t>
            </a:r>
          </a:p>
          <a:p>
            <a:pPr algn="ctr"/>
            <a:r>
              <a:rPr lang="en-US" sz="2400" b="1" dirty="0">
                <a:solidFill>
                  <a:schemeClr val="tx1"/>
                </a:solidFill>
              </a:rPr>
              <a:t>Enrique Roman</a:t>
            </a:r>
          </a:p>
          <a:p>
            <a:pPr algn="ctr"/>
            <a:r>
              <a:rPr lang="en-US" dirty="0">
                <a:solidFill>
                  <a:schemeClr val="tx1"/>
                </a:solidFill>
              </a:rPr>
              <a:t>Director of Community Services</a:t>
            </a:r>
          </a:p>
        </p:txBody>
      </p:sp>
    </p:spTree>
    <p:extLst>
      <p:ext uri="{BB962C8B-B14F-4D97-AF65-F5344CB8AC3E}">
        <p14:creationId xmlns:p14="http://schemas.microsoft.com/office/powerpoint/2010/main" val="344579863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011102" y="1683212"/>
            <a:ext cx="7672387" cy="3231654"/>
          </a:xfrm>
          <a:prstGeom prst="rect">
            <a:avLst/>
          </a:prstGeom>
          <a:noFill/>
        </p:spPr>
        <p:txBody>
          <a:bodyPr wrap="square" lIns="91440" tIns="45720" rIns="91440" bIns="45720">
            <a:spAutoFit/>
          </a:bodyPr>
          <a:lstStyle/>
          <a:p>
            <a:pPr algn="ctr"/>
            <a:r>
              <a:rPr lang="en-US" sz="6600" b="1" cap="none" spc="0" dirty="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rPr>
              <a:t>Thank You</a:t>
            </a:r>
          </a:p>
          <a:p>
            <a:pPr algn="ctr"/>
            <a:endParaRPr lang="en-US" sz="7200" b="1" cap="none" spc="0" dirty="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endParaRPr>
          </a:p>
          <a:p>
            <a:pPr algn="ctr"/>
            <a:r>
              <a:rPr lang="en-US" sz="6600" b="1" cap="none" spc="0" dirty="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rPr>
              <a:t>Questions?</a:t>
            </a:r>
          </a:p>
        </p:txBody>
      </p:sp>
      <p:cxnSp>
        <p:nvCxnSpPr>
          <p:cNvPr id="3" name="Straight Connector 2"/>
          <p:cNvCxnSpPr/>
          <p:nvPr/>
        </p:nvCxnSpPr>
        <p:spPr>
          <a:xfrm>
            <a:off x="2597727" y="3138055"/>
            <a:ext cx="6431973" cy="0"/>
          </a:xfrm>
          <a:prstGeom prst="line">
            <a:avLst/>
          </a:prstGeom>
          <a:ln w="3810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6703461"/>
      </p:ext>
    </p:extLst>
  </p:cSld>
  <p:clrMapOvr>
    <a:masterClrMapping/>
  </p:clrMapOvr>
  <p:transition spd="slow">
    <p:push dir="u"/>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8375" y="799097"/>
            <a:ext cx="8610600" cy="1293028"/>
          </a:xfrm>
        </p:spPr>
        <p:txBody>
          <a:bodyPr>
            <a:normAutofit/>
          </a:bodyPr>
          <a:lstStyle/>
          <a:p>
            <a:r>
              <a:rPr lang="en-US" sz="3200" b="1" dirty="0"/>
              <a:t>What is Coordinated Family Supports (CFS) Service?</a:t>
            </a:r>
          </a:p>
        </p:txBody>
      </p:sp>
      <p:sp>
        <p:nvSpPr>
          <p:cNvPr id="3" name="Content Placeholder 2"/>
          <p:cNvSpPr>
            <a:spLocks noGrp="1"/>
          </p:cNvSpPr>
          <p:nvPr>
            <p:ph idx="1"/>
          </p:nvPr>
        </p:nvSpPr>
        <p:spPr>
          <a:xfrm>
            <a:off x="698116" y="2372679"/>
            <a:ext cx="8596668" cy="4023093"/>
          </a:xfrm>
        </p:spPr>
        <p:txBody>
          <a:bodyPr>
            <a:normAutofit/>
          </a:bodyPr>
          <a:lstStyle/>
          <a:p>
            <a:r>
              <a:rPr lang="en-US" dirty="0"/>
              <a:t>Intended to coordinate services and support for adults who reside in the family home.</a:t>
            </a:r>
          </a:p>
          <a:p>
            <a:r>
              <a:rPr lang="en-US" dirty="0"/>
              <a:t>Tailored to the unique needs of the person served and their family, considering their language and culture.</a:t>
            </a:r>
          </a:p>
          <a:p>
            <a:r>
              <a:rPr lang="en-US" dirty="0"/>
              <a:t>Primarily provided in a person’s home and community.</a:t>
            </a:r>
          </a:p>
          <a:p>
            <a:endParaRPr lang="en-US" dirty="0"/>
          </a:p>
          <a:p>
            <a:pPr marL="0" indent="0">
              <a:buNone/>
            </a:pPr>
            <a:r>
              <a:rPr lang="en-US" dirty="0"/>
              <a:t>CFS shall not replace or duplicate any regional center service coordination, generic service, other regional center funded service, or voluntary supports that the person served and their family are receiving.</a:t>
            </a:r>
          </a:p>
          <a:p>
            <a:pPr marL="0" indent="0">
              <a:buNone/>
            </a:pPr>
            <a:endParaRPr lang="en-US" dirty="0"/>
          </a:p>
          <a:p>
            <a:endParaRPr lang="en-US" dirty="0"/>
          </a:p>
        </p:txBody>
      </p:sp>
    </p:spTree>
    <p:extLst>
      <p:ext uri="{BB962C8B-B14F-4D97-AF65-F5344CB8AC3E}">
        <p14:creationId xmlns:p14="http://schemas.microsoft.com/office/powerpoint/2010/main" val="11879651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03347" y="678648"/>
            <a:ext cx="9691687" cy="985396"/>
          </a:xfrm>
        </p:spPr>
        <p:txBody>
          <a:bodyPr>
            <a:normAutofit/>
          </a:bodyPr>
          <a:lstStyle/>
          <a:p>
            <a:r>
              <a:rPr lang="en-US" b="1" dirty="0"/>
              <a:t>CFS may include, but is not limited to:</a:t>
            </a:r>
          </a:p>
        </p:txBody>
      </p:sp>
      <p:sp>
        <p:nvSpPr>
          <p:cNvPr id="3" name="Content Placeholder 2"/>
          <p:cNvSpPr>
            <a:spLocks noGrp="1"/>
          </p:cNvSpPr>
          <p:nvPr>
            <p:ph idx="1"/>
          </p:nvPr>
        </p:nvSpPr>
        <p:spPr>
          <a:xfrm>
            <a:off x="537518" y="1664044"/>
            <a:ext cx="9776254" cy="4706251"/>
          </a:xfrm>
        </p:spPr>
        <p:txBody>
          <a:bodyPr>
            <a:normAutofit/>
          </a:bodyPr>
          <a:lstStyle/>
          <a:p>
            <a:pPr lvl="1"/>
            <a:r>
              <a:rPr lang="en-US" dirty="0"/>
              <a:t>Providing supports necessary to successfully reside in the family home</a:t>
            </a:r>
          </a:p>
          <a:p>
            <a:pPr lvl="1"/>
            <a:r>
              <a:rPr lang="en-US" dirty="0"/>
              <a:t>Helping and training the person served and their family in navigating comprehensive services and supports</a:t>
            </a:r>
          </a:p>
          <a:p>
            <a:pPr lvl="1"/>
            <a:r>
              <a:rPr lang="en-US" dirty="0"/>
              <a:t>Helping the person served and their family overcome barriers to accessing generic and other resources</a:t>
            </a:r>
          </a:p>
          <a:p>
            <a:pPr lvl="1"/>
            <a:r>
              <a:rPr lang="en-US" dirty="0"/>
              <a:t>Providing additional information or resources on the diagnosis and identified supports of the person served</a:t>
            </a:r>
          </a:p>
          <a:p>
            <a:pPr lvl="1"/>
            <a:r>
              <a:rPr lang="en-US" dirty="0"/>
              <a:t>Coordinating consistency in training across providers specific to the needs of the person served and their family</a:t>
            </a:r>
          </a:p>
        </p:txBody>
      </p:sp>
    </p:spTree>
    <p:extLst>
      <p:ext uri="{BB962C8B-B14F-4D97-AF65-F5344CB8AC3E}">
        <p14:creationId xmlns:p14="http://schemas.microsoft.com/office/powerpoint/2010/main" val="7190713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CFS </a:t>
            </a:r>
            <a:r>
              <a:rPr lang="en-US" dirty="0" err="1"/>
              <a:t>cont</a:t>
            </a:r>
            <a:r>
              <a:rPr lang="en-US" dirty="0"/>
              <a:t>…</a:t>
            </a:r>
          </a:p>
        </p:txBody>
      </p:sp>
      <p:sp>
        <p:nvSpPr>
          <p:cNvPr id="3" name="Content Placeholder 2"/>
          <p:cNvSpPr>
            <a:spLocks noGrp="1"/>
          </p:cNvSpPr>
          <p:nvPr>
            <p:ph idx="1"/>
          </p:nvPr>
        </p:nvSpPr>
        <p:spPr/>
        <p:txBody>
          <a:bodyPr/>
          <a:lstStyle/>
          <a:p>
            <a:pPr lvl="1"/>
            <a:r>
              <a:rPr lang="en-US" dirty="0"/>
              <a:t>Assisting with scheduling of service delivery including medical and other appointments</a:t>
            </a:r>
          </a:p>
          <a:p>
            <a:pPr lvl="1"/>
            <a:r>
              <a:rPr lang="en-US" dirty="0"/>
              <a:t>Identifying transportation options or services</a:t>
            </a:r>
          </a:p>
          <a:p>
            <a:pPr lvl="1"/>
            <a:r>
              <a:rPr lang="en-US" dirty="0"/>
              <a:t>Identifying backup providers or supports to be available</a:t>
            </a:r>
          </a:p>
          <a:p>
            <a:pPr lvl="1"/>
            <a:r>
              <a:rPr lang="en-US" dirty="0"/>
              <a:t>Providing futures planning for the person served living with aging caregivers</a:t>
            </a:r>
          </a:p>
          <a:p>
            <a:pPr lvl="1"/>
            <a:r>
              <a:rPr lang="en-US" dirty="0"/>
              <a:t>Providing training to the person served which maximizes independence</a:t>
            </a:r>
          </a:p>
        </p:txBody>
      </p:sp>
    </p:spTree>
    <p:extLst>
      <p:ext uri="{BB962C8B-B14F-4D97-AF65-F5344CB8AC3E}">
        <p14:creationId xmlns:p14="http://schemas.microsoft.com/office/powerpoint/2010/main" val="36975443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7010" y="539783"/>
            <a:ext cx="8610600" cy="925335"/>
          </a:xfrm>
        </p:spPr>
        <p:txBody>
          <a:bodyPr/>
          <a:lstStyle/>
          <a:p>
            <a:r>
              <a:rPr lang="en-US" b="1" dirty="0"/>
              <a:t>Vendorization Process</a:t>
            </a:r>
          </a:p>
        </p:txBody>
      </p:sp>
      <p:sp>
        <p:nvSpPr>
          <p:cNvPr id="3" name="Content Placeholder 2"/>
          <p:cNvSpPr>
            <a:spLocks noGrp="1"/>
          </p:cNvSpPr>
          <p:nvPr>
            <p:ph idx="1"/>
          </p:nvPr>
        </p:nvSpPr>
        <p:spPr>
          <a:xfrm>
            <a:off x="666943" y="1652155"/>
            <a:ext cx="9381065" cy="4956463"/>
          </a:xfrm>
        </p:spPr>
        <p:txBody>
          <a:bodyPr>
            <a:normAutofit/>
          </a:bodyPr>
          <a:lstStyle/>
          <a:p>
            <a:r>
              <a:rPr lang="en-US" b="1" u="sng" dirty="0"/>
              <a:t>Service Code</a:t>
            </a:r>
            <a:r>
              <a:rPr lang="en-US" dirty="0"/>
              <a:t>: 076</a:t>
            </a:r>
          </a:p>
          <a:p>
            <a:r>
              <a:rPr lang="en-US" b="1" u="sng" dirty="0"/>
              <a:t>Assessment Rate</a:t>
            </a:r>
            <a:r>
              <a:rPr lang="en-US" b="1" dirty="0"/>
              <a:t>: </a:t>
            </a:r>
            <a:r>
              <a:rPr lang="en-US" dirty="0"/>
              <a:t>$65.16/hour (6-hour base and up to 12 hours with RC approval)</a:t>
            </a:r>
          </a:p>
          <a:p>
            <a:r>
              <a:rPr lang="en-US" b="1" u="sng" dirty="0"/>
              <a:t>Service Rate</a:t>
            </a:r>
            <a:r>
              <a:rPr lang="en-US" dirty="0"/>
              <a:t>: $65.16/hr</a:t>
            </a:r>
          </a:p>
          <a:p>
            <a:r>
              <a:rPr lang="en-US" dirty="0"/>
              <a:t>90% of service rate will be paid on a monthly basis and remaining 10% will be paid quarterly contingent on meeting Quality Incentives Program (QIP) measures such as reporting, timeliness and staffing turnover criteria</a:t>
            </a:r>
          </a:p>
          <a:p>
            <a:r>
              <a:rPr lang="en-US" dirty="0"/>
              <a:t>Minimum CFS Staff Qualifications</a:t>
            </a:r>
          </a:p>
          <a:p>
            <a:pPr lvl="1"/>
            <a:r>
              <a:rPr lang="en-US" dirty="0"/>
              <a:t>Associates-level degree in a human services field of study or 3-years of experience in the developmental disability service delivery system</a:t>
            </a:r>
          </a:p>
          <a:p>
            <a:pPr lvl="1"/>
            <a:r>
              <a:rPr lang="en-US" dirty="0"/>
              <a:t>Communicating in the primary language of the person served and their family</a:t>
            </a:r>
          </a:p>
          <a:p>
            <a:pPr lvl="1"/>
            <a:r>
              <a:rPr lang="en-US" dirty="0"/>
              <a:t>Knowledge of regional center system</a:t>
            </a:r>
          </a:p>
          <a:p>
            <a:r>
              <a:rPr lang="en-US" dirty="0"/>
              <a:t>CFS Supervisor Qualifications</a:t>
            </a:r>
          </a:p>
          <a:p>
            <a:pPr lvl="1"/>
            <a:r>
              <a:rPr lang="en-US" dirty="0"/>
              <a:t>Bachelors-level degree in a human services field of study or Associates-level degree and at least 3 years of experience in the developmental disability service delivery system</a:t>
            </a:r>
          </a:p>
          <a:p>
            <a:pPr marL="0" indent="0">
              <a:buNone/>
            </a:pPr>
            <a:endParaRPr lang="en-US" b="1" dirty="0"/>
          </a:p>
          <a:p>
            <a:pPr marL="457200" lvl="1" indent="0">
              <a:buNone/>
            </a:pPr>
            <a:endParaRPr lang="en-US" dirty="0"/>
          </a:p>
        </p:txBody>
      </p:sp>
    </p:spTree>
    <p:extLst>
      <p:ext uri="{BB962C8B-B14F-4D97-AF65-F5344CB8AC3E}">
        <p14:creationId xmlns:p14="http://schemas.microsoft.com/office/powerpoint/2010/main" val="29079308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74295" y="636036"/>
            <a:ext cx="8610600" cy="849864"/>
          </a:xfrm>
        </p:spPr>
        <p:txBody>
          <a:bodyPr/>
          <a:lstStyle/>
          <a:p>
            <a:r>
              <a:rPr lang="en-US" b="1" dirty="0"/>
              <a:t>Additional Requirements</a:t>
            </a:r>
            <a:endParaRPr lang="en-US" dirty="0"/>
          </a:p>
        </p:txBody>
      </p:sp>
      <p:sp>
        <p:nvSpPr>
          <p:cNvPr id="3" name="Content Placeholder 2"/>
          <p:cNvSpPr>
            <a:spLocks noGrp="1"/>
          </p:cNvSpPr>
          <p:nvPr>
            <p:ph idx="1"/>
          </p:nvPr>
        </p:nvSpPr>
        <p:spPr>
          <a:xfrm>
            <a:off x="677333" y="1953491"/>
            <a:ext cx="8674485" cy="3886200"/>
          </a:xfrm>
        </p:spPr>
        <p:txBody>
          <a:bodyPr/>
          <a:lstStyle/>
          <a:p>
            <a:r>
              <a:rPr lang="en-US" dirty="0"/>
              <a:t>Within the first 30 days of working with the person served and their family, CFS providers shall provide training to their direct staff on service delivery systems including, but not limited to, behavioral health services and local Area Agencies on aging.</a:t>
            </a:r>
          </a:p>
          <a:p>
            <a:r>
              <a:rPr lang="en-US" dirty="0"/>
              <a:t>Use of CFS Referral and Assessment Tool</a:t>
            </a:r>
          </a:p>
          <a:p>
            <a:r>
              <a:rPr lang="en-US" dirty="0"/>
              <a:t>At a minimum, the need shall be assessed annually, with progress being reported quarterly via the CFS Provider Quarterly Progress Reporting Tool</a:t>
            </a:r>
          </a:p>
          <a:p>
            <a:endParaRPr lang="en-US" dirty="0"/>
          </a:p>
          <a:p>
            <a:pPr marL="0" indent="0">
              <a:buNone/>
            </a:pPr>
            <a:endParaRPr lang="en-US" dirty="0"/>
          </a:p>
          <a:p>
            <a:endParaRPr lang="en-US" dirty="0"/>
          </a:p>
          <a:p>
            <a:pPr lvl="1"/>
            <a:endParaRPr lang="en-US" dirty="0"/>
          </a:p>
          <a:p>
            <a:endParaRPr lang="en-US" dirty="0"/>
          </a:p>
        </p:txBody>
      </p:sp>
    </p:spTree>
    <p:extLst>
      <p:ext uri="{BB962C8B-B14F-4D97-AF65-F5344CB8AC3E}">
        <p14:creationId xmlns:p14="http://schemas.microsoft.com/office/powerpoint/2010/main" val="189903419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Future Forms</a:t>
            </a:r>
          </a:p>
        </p:txBody>
      </p:sp>
      <p:sp>
        <p:nvSpPr>
          <p:cNvPr id="3" name="Content Placeholder 2"/>
          <p:cNvSpPr>
            <a:spLocks noGrp="1"/>
          </p:cNvSpPr>
          <p:nvPr>
            <p:ph idx="1"/>
          </p:nvPr>
        </p:nvSpPr>
        <p:spPr/>
        <p:txBody>
          <a:bodyPr/>
          <a:lstStyle/>
          <a:p>
            <a:r>
              <a:rPr lang="en-US" dirty="0"/>
              <a:t>Client/Family Satisfaction Survey instrument</a:t>
            </a:r>
          </a:p>
          <a:p>
            <a:r>
              <a:rPr lang="en-US" dirty="0"/>
              <a:t>CFS Provider Quarterly Implementation Elements Reporting instrument tied to QIP measures</a:t>
            </a:r>
          </a:p>
        </p:txBody>
      </p:sp>
    </p:spTree>
    <p:extLst>
      <p:ext uri="{BB962C8B-B14F-4D97-AF65-F5344CB8AC3E}">
        <p14:creationId xmlns:p14="http://schemas.microsoft.com/office/powerpoint/2010/main" val="20984679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Program Design Guidelines</a:t>
            </a:r>
          </a:p>
        </p:txBody>
      </p:sp>
      <p:sp>
        <p:nvSpPr>
          <p:cNvPr id="3" name="Content Placeholder 2"/>
          <p:cNvSpPr>
            <a:spLocks noGrp="1"/>
          </p:cNvSpPr>
          <p:nvPr>
            <p:ph idx="1"/>
          </p:nvPr>
        </p:nvSpPr>
        <p:spPr/>
        <p:txBody>
          <a:bodyPr/>
          <a:lstStyle/>
          <a:p>
            <a:r>
              <a:rPr lang="en-US" dirty="0"/>
              <a:t>Statement of Purpose</a:t>
            </a:r>
          </a:p>
          <a:p>
            <a:pPr lvl="1"/>
            <a:r>
              <a:rPr lang="en-US" dirty="0"/>
              <a:t>Philosophy and goals</a:t>
            </a:r>
          </a:p>
          <a:p>
            <a:pPr lvl="1"/>
            <a:r>
              <a:rPr lang="en-US" dirty="0"/>
              <a:t>Language and cultural range and competency </a:t>
            </a:r>
          </a:p>
          <a:p>
            <a:pPr lvl="1"/>
            <a:r>
              <a:rPr lang="en-US" dirty="0"/>
              <a:t>Description of how philosophy and goals will be reached </a:t>
            </a:r>
          </a:p>
          <a:p>
            <a:r>
              <a:rPr lang="en-US" dirty="0"/>
              <a:t>Client Services/Curriculum </a:t>
            </a:r>
          </a:p>
          <a:p>
            <a:pPr lvl="1"/>
            <a:r>
              <a:rPr lang="en-US" dirty="0"/>
              <a:t>Intake, assessment, staffing ratio, services/curricula, ISP</a:t>
            </a:r>
          </a:p>
          <a:p>
            <a:r>
              <a:rPr lang="en-US" dirty="0"/>
              <a:t>Anticipated Client Outcomes</a:t>
            </a:r>
          </a:p>
          <a:p>
            <a:r>
              <a:rPr lang="en-US" dirty="0"/>
              <a:t>Entrance and Exit Criteria </a:t>
            </a:r>
          </a:p>
          <a:p>
            <a:r>
              <a:rPr lang="en-US" dirty="0"/>
              <a:t>Days/Hours</a:t>
            </a:r>
          </a:p>
          <a:p>
            <a:r>
              <a:rPr lang="en-US" dirty="0"/>
              <a:t>Staffing </a:t>
            </a:r>
          </a:p>
        </p:txBody>
      </p:sp>
    </p:spTree>
    <p:extLst>
      <p:ext uri="{BB962C8B-B14F-4D97-AF65-F5344CB8AC3E}">
        <p14:creationId xmlns:p14="http://schemas.microsoft.com/office/powerpoint/2010/main" val="206991732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Next Steps</a:t>
            </a:r>
          </a:p>
        </p:txBody>
      </p:sp>
      <p:sp>
        <p:nvSpPr>
          <p:cNvPr id="3" name="Content Placeholder 2"/>
          <p:cNvSpPr>
            <a:spLocks noGrp="1"/>
          </p:cNvSpPr>
          <p:nvPr>
            <p:ph idx="1"/>
          </p:nvPr>
        </p:nvSpPr>
        <p:spPr>
          <a:xfrm>
            <a:off x="677334" y="2276335"/>
            <a:ext cx="8596668" cy="3880773"/>
          </a:xfrm>
        </p:spPr>
        <p:txBody>
          <a:bodyPr/>
          <a:lstStyle/>
          <a:p>
            <a:r>
              <a:rPr lang="en-US" dirty="0"/>
              <a:t>If interested in becoming a CFS vendor, submit letter of intent and program design to,</a:t>
            </a:r>
          </a:p>
          <a:p>
            <a:pPr marL="0" indent="0">
              <a:buNone/>
            </a:pPr>
            <a:endParaRPr lang="en-US" dirty="0"/>
          </a:p>
          <a:p>
            <a:pPr marL="0" indent="0">
              <a:buNone/>
            </a:pPr>
            <a:r>
              <a:rPr lang="en-US" dirty="0"/>
              <a:t>	Enrique Roman, Director of Community Services</a:t>
            </a:r>
          </a:p>
          <a:p>
            <a:pPr marL="0" indent="0">
              <a:buNone/>
            </a:pPr>
            <a:r>
              <a:rPr lang="en-US" dirty="0"/>
              <a:t>	Enrique.roman@kernrc.org</a:t>
            </a:r>
          </a:p>
          <a:p>
            <a:endParaRPr lang="en-US" dirty="0"/>
          </a:p>
          <a:p>
            <a:pPr marL="0" indent="0">
              <a:buNone/>
            </a:pPr>
            <a:r>
              <a:rPr lang="en-US" dirty="0"/>
              <a:t>DDS CFS information: </a:t>
            </a:r>
          </a:p>
          <a:p>
            <a:r>
              <a:rPr lang="en-US" dirty="0"/>
              <a:t>Fact sheet</a:t>
            </a:r>
          </a:p>
          <a:p>
            <a:r>
              <a:rPr lang="en-US" dirty="0">
                <a:hlinkClick r:id="rId2"/>
              </a:rPr>
              <a:t>https://www.dds.ca.gov/services/coordinated-family-support-service/</a:t>
            </a:r>
            <a:endParaRPr lang="en-US" dirty="0"/>
          </a:p>
          <a:p>
            <a:pPr marL="0" indent="0">
              <a:buNone/>
            </a:pPr>
            <a:endParaRPr lang="en-US" dirty="0"/>
          </a:p>
        </p:txBody>
      </p:sp>
    </p:spTree>
    <p:extLst>
      <p:ext uri="{BB962C8B-B14F-4D97-AF65-F5344CB8AC3E}">
        <p14:creationId xmlns:p14="http://schemas.microsoft.com/office/powerpoint/2010/main" val="618111594"/>
      </p:ext>
    </p:extLst>
  </p:cSld>
  <p:clrMapOvr>
    <a:masterClrMapping/>
  </p:clrMapOvr>
</p:sld>
</file>

<file path=ppt/theme/theme1.xml><?xml version="1.0" encoding="utf-8"?>
<a:theme xmlns:a="http://schemas.openxmlformats.org/drawingml/2006/main" name="Facet">
  <a:themeElements>
    <a:clrScheme name="Paper">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1268</TotalTime>
  <Words>600</Words>
  <Application>Microsoft Office PowerPoint</Application>
  <PresentationFormat>Widescreen</PresentationFormat>
  <Paragraphs>73</Paragraphs>
  <Slides>10</Slides>
  <Notes>4</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10</vt:i4>
      </vt:variant>
    </vt:vector>
  </HeadingPairs>
  <TitlesOfParts>
    <vt:vector size="15" baseType="lpstr">
      <vt:lpstr>Arial</vt:lpstr>
      <vt:lpstr>Calibri</vt:lpstr>
      <vt:lpstr>Trebuchet MS</vt:lpstr>
      <vt:lpstr>Wingdings 3</vt:lpstr>
      <vt:lpstr>Facet</vt:lpstr>
      <vt:lpstr>COORDINATED FAMILY SUPPORTS (CFS)</vt:lpstr>
      <vt:lpstr>What is Coordinated Family Supports (CFS) Service?</vt:lpstr>
      <vt:lpstr>CFS may include, but is not limited to:</vt:lpstr>
      <vt:lpstr>CFS cont…</vt:lpstr>
      <vt:lpstr>Vendorization Process</vt:lpstr>
      <vt:lpstr>Additional Requirements</vt:lpstr>
      <vt:lpstr>Future Forms</vt:lpstr>
      <vt:lpstr>Program Design Guidelines</vt:lpstr>
      <vt:lpstr>Next Steps</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Tailored Day Services (TDS)</dc:title>
  <dc:creator>Carmen Jimenez-Wynn</dc:creator>
  <cp:lastModifiedBy>Enrique Roman</cp:lastModifiedBy>
  <cp:revision>63</cp:revision>
  <cp:lastPrinted>2023-01-23T23:03:46Z</cp:lastPrinted>
  <dcterms:created xsi:type="dcterms:W3CDTF">2022-09-28T23:29:35Z</dcterms:created>
  <dcterms:modified xsi:type="dcterms:W3CDTF">2023-01-30T17:42:30Z</dcterms:modified>
</cp:coreProperties>
</file>